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81" r:id="rId3"/>
    <p:sldId id="285" r:id="rId4"/>
    <p:sldId id="282" r:id="rId5"/>
    <p:sldId id="286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67" r:id="rId14"/>
    <p:sldId id="268" r:id="rId15"/>
    <p:sldId id="269" r:id="rId16"/>
    <p:sldId id="280" r:id="rId17"/>
    <p:sldId id="270" r:id="rId18"/>
    <p:sldId id="271" r:id="rId19"/>
    <p:sldId id="272" r:id="rId20"/>
    <p:sldId id="273" r:id="rId21"/>
    <p:sldId id="274" r:id="rId22"/>
    <p:sldId id="275" r:id="rId23"/>
    <p:sldId id="283" r:id="rId24"/>
    <p:sldId id="28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0" autoAdjust="0"/>
    <p:restoredTop sz="0" autoAdjust="0"/>
  </p:normalViewPr>
  <p:slideViewPr>
    <p:cSldViewPr snapToGrid="0">
      <p:cViewPr varScale="1">
        <p:scale>
          <a:sx n="85" d="100"/>
          <a:sy n="85" d="100"/>
        </p:scale>
        <p:origin x="744" y="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C6C05-3E4C-4F8F-80A7-B694DE0607EB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8654B-B875-43C6-8698-3CBA775A3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93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200E2-6238-E025-E885-20F94F4C9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B5D34C-D3F7-6FEA-BD0C-707726B2B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49CBFF-5177-BB8D-8B32-6DF0484B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C6C8C2-1B12-FF73-DD89-EEB6D829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858E22-4A77-84EE-4AB9-5BF16A23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85321-7F14-96FF-24AF-141A90B3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D1361C-0A2A-4B17-F48B-1ABD0641C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8E0232-97A2-3965-24BA-CD067655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DCC24F-668F-9D11-A924-DE918E17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2CCF60-9393-1B02-6FA1-526D08D6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96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BD8509-F1F8-E3B3-C2E1-AEFA9BECE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32ABF9-DF72-7E9F-47FD-8C91E0890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A9C4C7-3CAB-BB38-D1EA-057F0426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044A4C-4E5D-8B59-E0B0-B88299D09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C2CD81-BE95-77F8-6AC8-E56B7D3C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902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 descr="A blue circle with white tex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859" y="962174"/>
            <a:ext cx="886500" cy="88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12"/>
          <p:cNvCxnSpPr/>
          <p:nvPr/>
        </p:nvCxnSpPr>
        <p:spPr>
          <a:xfrm>
            <a:off x="6090212" y="985336"/>
            <a:ext cx="0" cy="84040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12;p12"/>
          <p:cNvCxnSpPr/>
          <p:nvPr/>
        </p:nvCxnSpPr>
        <p:spPr>
          <a:xfrm>
            <a:off x="8642581" y="985336"/>
            <a:ext cx="0" cy="84040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13;p12"/>
          <p:cNvCxnSpPr/>
          <p:nvPr/>
        </p:nvCxnSpPr>
        <p:spPr>
          <a:xfrm>
            <a:off x="11179047" y="985336"/>
            <a:ext cx="0" cy="84040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1027967" y="2404671"/>
            <a:ext cx="7634000" cy="19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sz="4267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800" cy="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828754" lvl="2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3pPr>
            <a:lvl4pPr marL="2438339" lvl="3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4pPr>
            <a:lvl5pPr marL="3047924" lvl="4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9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9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4"/>
          </p:nvPr>
        </p:nvSpPr>
        <p:spPr>
          <a:xfrm>
            <a:off x="1027967" y="4824915"/>
            <a:ext cx="76252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3355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490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895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86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AB6E7-CA32-4CC1-28FB-8D4C6E60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3AB56B-8E76-9276-124F-A1E0F7CD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8389BF-2A84-3D32-7C83-93076DC6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BD0331-5B0A-8297-E749-5357053E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88C8C-B2CF-5C86-D90D-D074AE1E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61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A6D77-191B-29F3-985F-CA4F4D3C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02122B-D9F1-E982-C70F-283A02D86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25EB7-6723-96DA-713B-139FBF7E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C236F2-331E-6B0C-E8E1-B6C95516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663F2A-B041-A3A2-F494-276BB0CD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13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9A64E-CE20-770A-A31A-51BB7A90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4A236E-31F4-C6AC-EB6C-E8F1E2973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8E1BE-5D67-9BD5-5365-A442254A6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186B7E-2AD3-FC83-041F-A3643A53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19DD9A-CAAA-8F3C-8511-BFA1C906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1EFA80-ED31-03E3-74D3-B92634BA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90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5BBD7-B08F-5BAF-0A88-483C9114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EAF3A6-F067-46F8-4D8B-DEE7E48C5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26B583-7702-EE0B-CD12-988B3FB16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30A288-33F6-D485-EF5E-E9F12368A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FD845A-0773-39B9-4894-02F13E6CC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F90F9B-F186-99F6-0556-FB59AB9D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E224E1-CAFC-B061-45EC-20A7B7A1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49450D-C1E6-126B-8C34-915D8ECB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77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93AF88-2590-AD1D-81C1-C9D8B86C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5C0E5E-0181-CF7A-B2A7-7454CE5E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927F69-4C2B-1B1A-199A-BCBC0BD4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72D8E6-B5A3-E4F6-D1AC-DA032648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15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12FF1D-FF87-5749-2BF7-06FCA663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992589-049D-1439-57EB-412CA7BC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BF019D-7C9A-4834-BDED-C8B9E6EE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8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6DFA3-A5EE-CC56-D16A-2511FADC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237DCF-6B95-1BF4-7F0C-4C02878A2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9C32AC-C4BF-FA7E-5DFA-2C08F5A19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D038AE-DB94-DD20-6C2B-66EE5C15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88FFD7-E770-5800-F114-AD637B05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C455C3-D733-7DEA-5111-7ADA20D7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0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8F9E6-B08B-E733-2205-9501E020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C2A75F-8D96-FC57-1EC2-D8FF351E9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ED4177-44ED-79F2-2954-3DA32E8EF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8715E1-A385-4D08-6D5C-665E184A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0D4397-FF22-9A26-8128-8B9AE41F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1AEDBC-26EC-C545-D224-5C176039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00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B2A2E-6428-6EF6-4DEB-6B96B6327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7B885F-DCDC-1763-E7FB-A0EE3D969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B9642-36E6-EF59-F11A-760611404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299-A58A-440C-B0E6-A30744AAFB80}" type="datetimeFigureOut">
              <a:rPr lang="ru-RU" smtClean="0"/>
              <a:t>21.01.2024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BAA3F-F1EA-8ABC-017D-07E06D9A5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FD476E-26A8-9B27-AAA8-C57C465BA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136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"/>
          <p:cNvSpPr txBox="1">
            <a:spLocks noGrp="1"/>
          </p:cNvSpPr>
          <p:nvPr>
            <p:ph type="title"/>
          </p:nvPr>
        </p:nvSpPr>
        <p:spPr>
          <a:xfrm>
            <a:off x="1080033" y="2134637"/>
            <a:ext cx="7634000" cy="197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 fontScale="90000"/>
          </a:bodyPr>
          <a:lstStyle/>
          <a:p>
            <a:r>
              <a:rPr lang="ru" dirty="0">
                <a:latin typeface="Times New Roman"/>
                <a:ea typeface="Times New Roman"/>
                <a:cs typeface="Times New Roman"/>
                <a:sym typeface="Times New Roman"/>
              </a:rPr>
              <a:t>1515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Исследование современных технологий генерации изображений по фото и текстовому описанию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/>
            <a:r>
              <a:rPr lang="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/>
            <a:r>
              <a:rPr lang="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"/>
          <p:cNvSpPr txBox="1">
            <a:spLocks noGrp="1"/>
          </p:cNvSpPr>
          <p:nvPr>
            <p:ph type="body" idx="4"/>
          </p:nvPr>
        </p:nvSpPr>
        <p:spPr>
          <a:xfrm>
            <a:off x="6750424" y="4819150"/>
            <a:ext cx="4457790" cy="12507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 algn="r"/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Инициатор и руководитель проекта:</a:t>
            </a:r>
          </a:p>
          <a:p>
            <a:pPr marL="0" indent="0" algn="r"/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Сластников Сергей Александрович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Команда проекта:</a:t>
            </a:r>
          </a:p>
          <a:p>
            <a:pPr marL="0" indent="0" algn="r"/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Колодин Матвей Алексеевич БПМ213</a:t>
            </a:r>
          </a:p>
          <a:p>
            <a:pPr marL="0" indent="0"/>
            <a:endParaRPr lang="ru-RU" dirty="0"/>
          </a:p>
          <a:p>
            <a:pPr marL="0" indent="0"/>
            <a:endParaRPr dirty="0"/>
          </a:p>
        </p:txBody>
      </p:sp>
      <p:sp>
        <p:nvSpPr>
          <p:cNvPr id="2" name="Google Shape;233;p1">
            <a:extLst>
              <a:ext uri="{FF2B5EF4-FFF2-40B4-BE49-F238E27FC236}">
                <a16:creationId xmlns:a16="http://schemas.microsoft.com/office/drawing/2014/main" id="{03C73E26-36BC-C328-AA33-53E0C051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51529" y="1128523"/>
            <a:ext cx="4965187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</a:pPr>
            <a:r>
              <a:rPr lang="ru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МИЭМ</a:t>
            </a:r>
            <a:endParaRPr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DDF509-A0E6-2E22-C97A-9BD9D2EF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9B94F6C-0640-511A-4E66-74D899DBE8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6D9A4E08-9FAD-EBA8-A1C5-F109D46BF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технологии генерации изображений по фото и текстовому описанию представляют собой мощный инструмент для расширения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Эти технологии позволяют создавать высококачественные изображения на основе небольшого количества данных, что является особенно важным для задач машинного обучения.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8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990A7-5650-A070-F045-5DCDD01F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1156447"/>
            <a:ext cx="3932237" cy="1600200"/>
          </a:xfrm>
        </p:spPr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генерации изображений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492D67-6237-F833-B83F-F7C1992F6E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52D07BF3-ECA6-6816-F2D5-19002AB47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894807"/>
            <a:ext cx="3932237" cy="3811588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Одной из самых популярных технологий генерации изображений является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генеративно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-состязательная сеть (GAN).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 технология использует две нейронные сети - генератор и дискриминатор - которые работают вместе, чтобы создавать изображения, неотличимые от реальных.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03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AFDBF5-6745-1CAE-77CC-B5918AEF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1" y="1749425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технологии GAN для создания изображений по текстовому описанию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2A1A56-16C9-4372-9316-60508406E4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40EF894-2E8E-C23D-8211-BD6F97FC4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1" y="3424237"/>
            <a:ext cx="3932237" cy="3811588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технологии GAN можно создавать изображения на основе текстового описания.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если мы хотим создать изображение кота, мы можем написать текстовое описание этого кота, а затем использовать генератор GAN для создания соответствующего изображения.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17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D9899-EB5B-FADF-CA5D-7FFBB993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0" y="1471519"/>
            <a:ext cx="3932237" cy="1600200"/>
          </a:xfrm>
        </p:spPr>
        <p:txBody>
          <a:bodyPr>
            <a:no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технологии GAN для создания изображений по фото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41506A-65ED-8E20-3CE7-B447A67D75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CD10B8F-743E-620A-5AA7-B97EC437F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0" y="3280289"/>
            <a:ext cx="3932237" cy="3811588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GAN также может быть использована для создания новых изображений на основе существующих фотографий.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мы можем использовать фотографию леса, чтобы создать новое изображение леса с другой композицией или освещением.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0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4EFDB-54AC-0A9F-0E58-F6840FA8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749425"/>
            <a:ext cx="3932237" cy="1600200"/>
          </a:xfrm>
        </p:spPr>
        <p:txBody>
          <a:bodyPr>
            <a:noAutofit/>
          </a:bodyPr>
          <a:lstStyle/>
          <a:p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технологии </a:t>
            </a:r>
            <a:r>
              <a:rPr lang="ru-R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для создания реалистичных изображений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AB0BD3-A1DF-14E8-C8B0-C48AB5FEF6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36A16BC-E01A-6CAD-9C0C-7234DBA85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3424237"/>
            <a:ext cx="3932237" cy="3811588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создания еще более реалистичных изображений можно использовать технологию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 технология позволяет создавать изображения с большей детализацией и разнообразием, что делает их еще более похожими на реальные фотографии.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15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4E966-5F14-F07E-F3C5-4AFE0D4A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5C40E9-90D8-5ACA-68F9-4A2F379425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F10841C4-FB71-1A29-287B-72CC3CF79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191871"/>
            <a:ext cx="3932237" cy="3811588"/>
          </a:xfrm>
        </p:spPr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генерации изображений по фото и текстовому описанию представляют огромный потенциал для расширения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улучшения результатов машинного обучения.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этих технологий может привести к созданию новых возможностей в различных областях, от игровой индустрии до медицины и науки.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9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6B85D6-07B3-6601-BAFF-2FD09DDAF59C}"/>
              </a:ext>
            </a:extLst>
          </p:cNvPr>
          <p:cNvSpPr txBox="1"/>
          <p:nvPr/>
        </p:nvSpPr>
        <p:spPr>
          <a:xfrm>
            <a:off x="1972235" y="1301314"/>
            <a:ext cx="8247529" cy="4524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 </a:t>
            </a:r>
            <a:r>
              <a:rPr lang="ru-RU" sz="4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фотографий с помощью DALL·E 2 и </a:t>
            </a:r>
            <a:r>
              <a:rPr lang="ru-RU" sz="4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endParaRPr lang="ru-R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Введение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DALL·E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Midjourney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Применение </a:t>
            </a:r>
            <a:r>
              <a:rPr lang="en-US" sz="2800" b="1" dirty="0"/>
              <a:t>DALL·E 2 </a:t>
            </a:r>
            <a:r>
              <a:rPr lang="ru-RU" sz="2800" b="1" dirty="0"/>
              <a:t>и </a:t>
            </a:r>
            <a:r>
              <a:rPr lang="en-US" sz="2800" b="1" dirty="0" err="1"/>
              <a:t>Midjourney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Ограничения </a:t>
            </a:r>
            <a:r>
              <a:rPr lang="en-US" sz="2800" b="1" dirty="0"/>
              <a:t>DALL·E 2 </a:t>
            </a:r>
            <a:r>
              <a:rPr lang="ru-RU" sz="2800" b="1" dirty="0"/>
              <a:t>и </a:t>
            </a:r>
            <a:r>
              <a:rPr lang="en-US" sz="2800" b="1" dirty="0" err="1"/>
              <a:t>Midjourney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3498303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5D644-A7BF-D6BE-E8AC-2FA11A5C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F73C35-B334-9AA9-D527-D9A4AF11FF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1B61F00-0081-48A8-A3B6-36A4D60C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технологии машинного обучения и искусственного интеллекта позволяют создавать удивительные приложения и продукты, которые становятся все более доступными для обычных пользователей. Одним из таких продуктов является DALL·E 2 - алгоритм генерации изображений на основе текстовых описаний.</a:t>
            </a:r>
          </a:p>
          <a:p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это еще один инструмент, который можно использовать для расширения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фотографий. Этот инструмент предназначен для создания синтетических изображений, которые могут быть использованы для обучения различных моделей машинного обучения.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0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76633-A38B-3C33-162E-9D6104FA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DALL·E 2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9B42BE-BFF1-EF23-D4DF-2F25CC7BD3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1124B01C-D78D-AAFF-2B35-89F1A0811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DALL·E 2 - это алгоритм генерации изображений, который был разработан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Он использует нейросеть для создания изображений на основе текстовых описаний. Например, если вы напишете «зеленый автомобиль с железными колесами», то DALL·E 2 создаст изображение, соответствующее этому описанию.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DALL·E 2 может быть использован для создания реалистичных изображений, которые могут быть использованы в качестве дополнительных данных для обучения моделей машинного обучения. Таким образом, он помогает расширить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фотографий и улучшить качество обучения моделей.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8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E85E3-278B-DE85-3528-CDD16E9D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7B0C5B-AF16-BA00-2B16-BEEFD0A05B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ED3259BE-0340-98FC-B6D7-A02C53090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это инструмент, который может быть использован для создания синтетических изображений. Он использует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генеративно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-состязательную нейросеть (GAN), чтобы создавать изображения на основе заданных параметров.</a:t>
            </a:r>
          </a:p>
          <a:p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быть использован для создания большого количества изображений, которые могут быть использованы в качестве дополнительных данных для обучения моделей машинного обучения. Это помогает расширить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фотографий и улучшить качество обучения моделей.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9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013995"/>
            <a:ext cx="5245561" cy="375890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dirty="0"/>
              <a:t>Вступление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Описание проекта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Цель и задачи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Этапы реализации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Практическая часть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Полученные результаты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Заключение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Актуальность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Потенциал практического применения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7" y="1446836"/>
            <a:ext cx="5245561" cy="932828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Содержание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E6A7E3-C817-43E1-5225-A7C98FE8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49" y="1446836"/>
            <a:ext cx="4236334" cy="423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4DA9B-2F0F-418E-35F8-C817E38B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DALL·E 2 и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4169B9-9740-FA78-DC06-1F2A84CA12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E6171B7-4375-2FB0-E06D-BC223A36C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DALL·E 2 и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могут быть использованы для расширения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фотографий, что помогает улучшить качество обучения моделей машинного обучения. Например, эти инструменты могут быть использованы для создания дополнительных изображений, которые могут быть использованы для обучения модели распознавания лиц.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также могут быть использованы для создания новых продуктов, которые могут быть интересны пользователям. Например, DALL·E 2 может быть использован для создания автоматической генерации иллюстраций для книг или комиксов.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15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B5B00-6278-782F-BAAA-F68E01E3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DALL·E 2 и </a:t>
            </a:r>
            <a:r>
              <a:rPr lang="ru-R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0901B0-47D6-7B7D-3238-F398C79355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5EBDE5C-BB48-7A6B-1A45-225CEFB14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Хотя DALL·E 2 и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представляют собой мощные инструменты для создания синтетических изображений, у них есть свои ограничения. Например, они могут создавать только изображения на основе заданных параметров, что означает, что они не могут создавать уникальные, неожиданные изображения.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Кроме того, созданные ими изображения могут быть не очень реалистичными, что может снижать их ценность для обучения моделей машинного обучения. Поэтому, необходимо использовать эти инструменты с осторожностью и проверять качество созданных изображений перед использованием их в качестве дополнительных данных для обучения моделей.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47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1FFFB-9CD1-B54A-D043-1F69E271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CDC596-1B40-280B-04E8-A1713D472B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42199E1-3878-9D8E-38CF-F0033B759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DALL·E 2 и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представляют собой мощные инструменты для расширения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датасетов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фотографий и создания синтетических изображений. Они могут быть использованы для обучения различных моделей машинного обучения и создания новых продуктов, которые могут быть интересны пользователям.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Однако, необходимо использовать эти инструменты с осторожностью и проверять качество созданных изображений перед использованием их в качестве дополнительных данных для обучения моделей. В целом, DALL·E 2 и </a:t>
            </a:r>
            <a:r>
              <a:rPr lang="ru-RU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Midjourney</a:t>
            </a:r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открывают новые возможности для создания удивительных продуктов и приложений, которые могут изменить нашу жизнь в лучшую сторону.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25E05A5-31FE-6744-BC43-4BB36CF747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013995"/>
            <a:ext cx="5375065" cy="3758902"/>
          </a:xfrm>
        </p:spPr>
        <p:txBody>
          <a:bodyPr>
            <a:normAutofit/>
          </a:bodyPr>
          <a:lstStyle/>
          <a:p>
            <a:r>
              <a:rPr lang="ru-RU" sz="1800" dirty="0"/>
              <a:t>Инструменты генерации изображений с помощью технологий искусственного интеллекта совершили существенный рывок в последние 2-3 года. </a:t>
            </a:r>
          </a:p>
          <a:p>
            <a:r>
              <a:rPr lang="ru-RU" sz="1800" dirty="0"/>
              <a:t>В 2022 году картина сгенерированная с помощью </a:t>
            </a:r>
            <a:r>
              <a:rPr lang="ru-RU" sz="1800" dirty="0" err="1"/>
              <a:t>MidJourney</a:t>
            </a:r>
            <a:r>
              <a:rPr lang="ru-RU" sz="1800" dirty="0"/>
              <a:t> выиграла первый приз в конкурсе </a:t>
            </a:r>
            <a:r>
              <a:rPr lang="ru-RU" sz="1800" dirty="0" err="1"/>
              <a:t>Colorado</a:t>
            </a:r>
            <a:r>
              <a:rPr lang="ru-RU" sz="1800" dirty="0"/>
              <a:t> State </a:t>
            </a:r>
            <a:r>
              <a:rPr lang="ru-RU" sz="1800" dirty="0" err="1"/>
              <a:t>Fair’s</a:t>
            </a:r>
            <a:r>
              <a:rPr lang="ru-RU" sz="1800" dirty="0"/>
              <a:t> </a:t>
            </a:r>
            <a:r>
              <a:rPr lang="ru-RU" sz="1800" dirty="0" err="1"/>
              <a:t>annual</a:t>
            </a:r>
            <a:r>
              <a:rPr lang="ru-RU" sz="1800" dirty="0"/>
              <a:t> </a:t>
            </a:r>
            <a:r>
              <a:rPr lang="ru-RU" sz="1800" dirty="0" err="1"/>
              <a:t>art</a:t>
            </a:r>
            <a:r>
              <a:rPr lang="ru-RU" sz="1800" dirty="0"/>
              <a:t> </a:t>
            </a:r>
            <a:r>
              <a:rPr lang="ru-RU" sz="1800" dirty="0" err="1"/>
              <a:t>competition</a:t>
            </a:r>
            <a:r>
              <a:rPr lang="ru-RU" sz="1800" dirty="0"/>
              <a:t>. </a:t>
            </a:r>
          </a:p>
          <a:p>
            <a:r>
              <a:rPr lang="ru-RU" sz="1800" dirty="0"/>
              <a:t>Смогут ли данные технологии решить задачу автоматической генерации новых </a:t>
            </a:r>
            <a:r>
              <a:rPr lang="ru-RU" sz="1800" dirty="0" err="1"/>
              <a:t>датасетов</a:t>
            </a:r>
            <a:r>
              <a:rPr lang="ru-RU" sz="1800" dirty="0"/>
              <a:t> для обучения моделей машинного зрения? </a:t>
            </a:r>
          </a:p>
          <a:p>
            <a:r>
              <a:rPr lang="ru-RU" sz="1800" dirty="0"/>
              <a:t>Какие ограничения (технические, качественные) существуют у </a:t>
            </a:r>
            <a:r>
              <a:rPr lang="ru-RU" sz="1800" dirty="0" err="1"/>
              <a:t>MidJourney</a:t>
            </a:r>
            <a:r>
              <a:rPr lang="ru-RU" sz="1800" dirty="0"/>
              <a:t>, DALL-E 2 и подобных инструментов?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7" y="1446836"/>
            <a:ext cx="5245561" cy="932828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Вступление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655084-52EC-7895-2053-1DE9C2D4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6360544" y="1446836"/>
            <a:ext cx="5478738" cy="4326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856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757082"/>
            <a:ext cx="5375066" cy="4015815"/>
          </a:xfrm>
        </p:spPr>
        <p:txBody>
          <a:bodyPr>
            <a:noAutofit/>
          </a:bodyPr>
          <a:lstStyle/>
          <a:p>
            <a:r>
              <a:rPr lang="ru-RU" sz="1400" dirty="0"/>
              <a:t>В качестве базовой задачи исследования предлагается выполнить аугментацию данных для задачи детекции человека по фотографии в помещении с определенного ракурса. </a:t>
            </a:r>
            <a:endParaRPr lang="en-US" sz="1400" dirty="0"/>
          </a:p>
          <a:p>
            <a:r>
              <a:rPr lang="ru-RU" sz="1400" dirty="0"/>
              <a:t>Имеется размеченный </a:t>
            </a:r>
            <a:r>
              <a:rPr lang="ru-RU" sz="1400" dirty="0" err="1"/>
              <a:t>датасет</a:t>
            </a:r>
            <a:r>
              <a:rPr lang="ru-RU" sz="1400" dirty="0"/>
              <a:t> с изображениями человека в определенной обстановке при дневном освещении и </a:t>
            </a:r>
            <a:r>
              <a:rPr lang="ru-RU" sz="1400" dirty="0" err="1"/>
              <a:t>нейросетевая</a:t>
            </a:r>
            <a:r>
              <a:rPr lang="ru-RU" sz="1400" dirty="0"/>
              <a:t> модель, обученная на этом </a:t>
            </a:r>
            <a:r>
              <a:rPr lang="ru-RU" sz="1400" dirty="0" err="1"/>
              <a:t>датасете</a:t>
            </a:r>
            <a:r>
              <a:rPr lang="ru-RU" sz="1400" dirty="0"/>
              <a:t>. Качественные показатели модели (например, </a:t>
            </a:r>
            <a:r>
              <a:rPr lang="ru-RU" sz="1400" dirty="0" err="1"/>
              <a:t>mAP</a:t>
            </a:r>
            <a:r>
              <a:rPr lang="ru-RU" sz="1400" dirty="0"/>
              <a:t>, </a:t>
            </a:r>
            <a:r>
              <a:rPr lang="ru-RU" sz="1400" dirty="0" err="1"/>
              <a:t>mean</a:t>
            </a:r>
            <a:r>
              <a:rPr lang="ru-RU" sz="1400" dirty="0"/>
              <a:t> </a:t>
            </a:r>
            <a:r>
              <a:rPr lang="ru-RU" sz="1400" dirty="0" err="1"/>
              <a:t>average</a:t>
            </a:r>
            <a:r>
              <a:rPr lang="ru-RU" sz="1400" dirty="0"/>
              <a:t> </a:t>
            </a:r>
            <a:r>
              <a:rPr lang="ru-RU" sz="1400" dirty="0" err="1"/>
              <a:t>precision</a:t>
            </a:r>
            <a:r>
              <a:rPr lang="ru-RU" sz="1400" dirty="0"/>
              <a:t>) на данных в том же помещении при аналогичном освещении известны.</a:t>
            </a:r>
            <a:endParaRPr lang="en-US" sz="1400" dirty="0"/>
          </a:p>
          <a:p>
            <a:r>
              <a:rPr lang="ru-RU" sz="1400" dirty="0"/>
              <a:t> При модификации тестового </a:t>
            </a:r>
            <a:r>
              <a:rPr lang="ru-RU" sz="1400" dirty="0" err="1"/>
              <a:t>датасета</a:t>
            </a:r>
            <a:r>
              <a:rPr lang="ru-RU" sz="1400" dirty="0"/>
              <a:t> путем замены дневного освещения на искусственное, изменения интерьера помещения качественные показатели модели существенно снижаются. </a:t>
            </a:r>
          </a:p>
          <a:p>
            <a:r>
              <a:rPr lang="ru-RU" sz="1400" dirty="0"/>
              <a:t>Необходимо провести экспериментальное исследование, используя готовые инструменты генерации изображений, сформулировав ответы на следующие вопросы: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/>
              <a:t>возможно ли повысить качество модели, </a:t>
            </a:r>
            <a:r>
              <a:rPr lang="ru-RU" sz="1400" b="1" dirty="0" err="1"/>
              <a:t>дообучив</a:t>
            </a:r>
            <a:r>
              <a:rPr lang="ru-RU" sz="1400" b="1" dirty="0"/>
              <a:t> ее на сгенерированных данных;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/>
              <a:t>если да, то можно ли достичь тех же показателей, что и на данных собранных в ручном режиме;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/>
              <a:t>оценить трудоемкость расширения </a:t>
            </a:r>
            <a:r>
              <a:rPr lang="ru-RU" sz="1400" b="1" dirty="0" err="1"/>
              <a:t>датасета</a:t>
            </a:r>
            <a:r>
              <a:rPr lang="ru-RU" sz="1400" b="1" dirty="0"/>
              <a:t> данным способом</a:t>
            </a:r>
            <a:r>
              <a:rPr lang="ru-RU" sz="1400" dirty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04789"/>
            <a:ext cx="5245561" cy="932828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Описание проекта. Цель и задачи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2E9BA7-4A72-B456-091B-53F462E6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6096000" y="1416936"/>
            <a:ext cx="5947381" cy="469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530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6" y="1864658"/>
            <a:ext cx="6709046" cy="4733365"/>
          </a:xfrm>
        </p:spPr>
        <p:txBody>
          <a:bodyPr>
            <a:noAutofit/>
          </a:bodyPr>
          <a:lstStyle/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ru-RU" sz="1400" dirty="0"/>
              <a:t> Поиск источников и докладов по данной тематике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с 29.03.23 по 1.05.23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в течение всего времени поиска не было найдено проектов по аналогичной или схожей тематике. Возможно, по состоянию на начало 2024 года ситуация изменилась, но дальнейший поиск так и не дал результатов</a:t>
            </a:r>
          </a:p>
          <a:p>
            <a:pPr>
              <a:spcBef>
                <a:spcPts val="300"/>
              </a:spcBef>
            </a:pPr>
            <a:endParaRPr lang="ru-RU" sz="1400" dirty="0"/>
          </a:p>
          <a:p>
            <a:pPr>
              <a:spcBef>
                <a:spcPts val="300"/>
              </a:spcBef>
            </a:pPr>
            <a:r>
              <a:rPr lang="ru-RU" sz="1400" dirty="0"/>
              <a:t>2. Изучение текущих возможностей нейросетей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с 29.03.23 по текущее время.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с течением времени возможности генерации изображений,</a:t>
            </a:r>
          </a:p>
          <a:p>
            <a:pPr lvl="2">
              <a:spcBef>
                <a:spcPts val="300"/>
              </a:spcBef>
            </a:pPr>
            <a:r>
              <a:rPr lang="ru-RU" sz="1400" dirty="0"/>
              <a:t>количество опций, функций, а также само качество генерируемых изображений менялось. В связи с чем менялись кандидаты на использование.</a:t>
            </a:r>
          </a:p>
          <a:p>
            <a:pPr lvl="2">
              <a:spcBef>
                <a:spcPts val="300"/>
              </a:spcBef>
            </a:pPr>
            <a:r>
              <a:rPr lang="ru-RU" sz="1400" dirty="0"/>
              <a:t>На примере сети </a:t>
            </a:r>
            <a:r>
              <a:rPr lang="ru-RU" sz="1400" dirty="0" err="1"/>
              <a:t>Midjourney</a:t>
            </a:r>
            <a:r>
              <a:rPr lang="ru-RU" sz="1400" dirty="0"/>
              <a:t> можно видеть, что ее 6 версия показывает</a:t>
            </a:r>
          </a:p>
          <a:p>
            <a:pPr lvl="2">
              <a:spcBef>
                <a:spcPts val="300"/>
              </a:spcBef>
            </a:pPr>
            <a:r>
              <a:rPr lang="ru-RU" sz="1400" dirty="0" err="1"/>
              <a:t>поистинне</a:t>
            </a:r>
            <a:r>
              <a:rPr lang="ru-RU" sz="1400" dirty="0"/>
              <a:t> </a:t>
            </a:r>
            <a:r>
              <a:rPr lang="ru-RU" sz="1400" dirty="0" err="1"/>
              <a:t>удивтельные</a:t>
            </a:r>
            <a:r>
              <a:rPr lang="ru-RU" sz="1400" dirty="0"/>
              <a:t> результаты по уровню реалистичности, деталь-</a:t>
            </a:r>
          </a:p>
          <a:p>
            <a:pPr lvl="2">
              <a:spcBef>
                <a:spcPts val="300"/>
              </a:spcBef>
            </a:pPr>
            <a:r>
              <a:rPr lang="ru-RU" sz="1400" dirty="0" err="1"/>
              <a:t>ности</a:t>
            </a:r>
            <a:r>
              <a:rPr lang="ru-RU" sz="1400" dirty="0"/>
              <a:t> и </a:t>
            </a:r>
            <a:r>
              <a:rPr lang="ru-RU" sz="1400" dirty="0" err="1"/>
              <a:t>проработонности</a:t>
            </a:r>
            <a:r>
              <a:rPr lang="ru-RU" sz="1400" dirty="0"/>
              <a:t>. За время ее существования были добавлены функции ’</a:t>
            </a:r>
            <a:r>
              <a:rPr lang="ru-RU" sz="1400" dirty="0" err="1"/>
              <a:t>Upscaling</a:t>
            </a:r>
            <a:r>
              <a:rPr lang="ru-RU" sz="1400" dirty="0"/>
              <a:t>’, ’</a:t>
            </a:r>
            <a:r>
              <a:rPr lang="ru-RU" sz="1400" dirty="0" err="1"/>
              <a:t>Variations</a:t>
            </a:r>
            <a:r>
              <a:rPr lang="ru-RU" sz="1400" dirty="0"/>
              <a:t>’, ’Zoom Out’ и т.д.; параметры ’</a:t>
            </a:r>
            <a:r>
              <a:rPr lang="ru-RU" sz="1400" dirty="0" err="1"/>
              <a:t>Stylize</a:t>
            </a:r>
            <a:r>
              <a:rPr lang="ru-RU" sz="1400" dirty="0"/>
              <a:t>’ и ’Quality’; общие улучшения кластера, на котором произошло обучение и кодовой базы.</a:t>
            </a:r>
            <a:br>
              <a:rPr lang="ru-RU" sz="1400" dirty="0"/>
            </a:b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04789"/>
            <a:ext cx="5832832" cy="552293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Описание проекта. Этапы реализации</a:t>
            </a:r>
          </a:p>
          <a:p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5F3B18-5D86-23AE-5CA6-3EBCE800E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7294942" y="1933999"/>
            <a:ext cx="4637712" cy="3661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9805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C6B9E-065C-BAB5-7676-1C546FAE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игровой индустрии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4FEE3B-2100-9D73-1FAA-95F93DFF39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D3C01546-D9AA-BF8F-2A24-D2DC5D7F1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технологии генерации изображений по фото и текстовому описанию также нашли широкое применение в игровой индустрии.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позволяют создавать более реалистичные и детализированные игровые миры, что улучшает игровой опыт и привлекает больше игроков.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46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9D8B4-89F7-BA06-6BC8-2862EFFD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в дизайне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7EEC41-81CA-FBAB-BD84-6B9F2FC3D7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FF7CD033-6E37-F0E6-B581-F9BA898A3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технологии генерации изображений по фото и текстовому описанию также могут быть полезны в дизайне.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могут помочь в создании более креативных и уникальных дизайнерских решений, а также в автоматизации процесса создания контента.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6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9CD9B-B66C-55A8-5C8C-A8C1AD10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A11C18-5CB3-D4D7-F22D-AFAB5B8A53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DF55DFB-2D82-622E-D6A0-1ACFBA6D6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технологии генерации изображений по фото и текстовому описанию являются одними из самых перспективных разработок в области компьютерного зрения.</a:t>
            </a:r>
          </a:p>
          <a:p>
            <a:r>
              <a:rPr lang="ru-RU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имеют широкий спектр применения, от медицины и игровой индустрии до дизайна и автоматизации процессов создания контента.</a:t>
            </a:r>
          </a:p>
          <a:p>
            <a:endParaRPr lang="ru-RU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39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6B85D6-07B3-6601-BAFF-2FD09DDAF59C}"/>
              </a:ext>
            </a:extLst>
          </p:cNvPr>
          <p:cNvSpPr txBox="1"/>
          <p:nvPr/>
        </p:nvSpPr>
        <p:spPr>
          <a:xfrm>
            <a:off x="1972235" y="962759"/>
            <a:ext cx="8247529" cy="52014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изображений: новые возможности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генерации изображений 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технологии GAN для создания изображений по текстовому описанию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технологии GAN для создания изображений по фото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технологии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StyleGAN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создания реалистичных изображений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41275842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1414</Words>
  <Application>Microsoft Office PowerPoint</Application>
  <PresentationFormat>Широкоэкранный</PresentationFormat>
  <Paragraphs>113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HSE Sans</vt:lpstr>
      <vt:lpstr>Times New Roman</vt:lpstr>
      <vt:lpstr>Тема Office</vt:lpstr>
      <vt:lpstr>1515 Исследование современных технологий генерации изображений по фото и текстовому описанию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Применение в игровой индустрии</vt:lpstr>
      <vt:lpstr>Применение в дизайне</vt:lpstr>
      <vt:lpstr>Заключение</vt:lpstr>
      <vt:lpstr>Презентация PowerPoint</vt:lpstr>
      <vt:lpstr>Введение</vt:lpstr>
      <vt:lpstr>Технология генерации изображений GAN</vt:lpstr>
      <vt:lpstr>Применение технологии GAN для создания изображений по текстовому описанию</vt:lpstr>
      <vt:lpstr>Применение технологии GAN для создания изображений по фото</vt:lpstr>
      <vt:lpstr>Применение технологии StyleGAN для создания реалистичных изображений</vt:lpstr>
      <vt:lpstr>Заключение</vt:lpstr>
      <vt:lpstr>Презентация PowerPoint</vt:lpstr>
      <vt:lpstr>Введение</vt:lpstr>
      <vt:lpstr>DALL·E 2</vt:lpstr>
      <vt:lpstr>Midjourney</vt:lpstr>
      <vt:lpstr>Применение DALL·E 2 и Midjourney</vt:lpstr>
      <vt:lpstr>Ограничения DALL·E 2 и Midjourney</vt:lpstr>
      <vt:lpstr>Заключение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Генерация изображений: новые технологии</dc:title>
  <dc:creator>Матвей Колодин</dc:creator>
  <cp:lastModifiedBy>Матвей Колодин</cp:lastModifiedBy>
  <cp:revision>5</cp:revision>
  <dcterms:created xsi:type="dcterms:W3CDTF">2023-04-12T17:52:41Z</dcterms:created>
  <dcterms:modified xsi:type="dcterms:W3CDTF">2024-01-21T21:33:35Z</dcterms:modified>
</cp:coreProperties>
</file>